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52" r:id="rId1"/>
  </p:sldMasterIdLst>
  <p:notesMasterIdLst>
    <p:notesMasterId r:id="rId10"/>
  </p:notesMasterIdLst>
  <p:sldIdLst>
    <p:sldId id="258" r:id="rId2"/>
    <p:sldId id="256" r:id="rId3"/>
    <p:sldId id="271" r:id="rId4"/>
    <p:sldId id="273" r:id="rId5"/>
    <p:sldId id="265" r:id="rId6"/>
    <p:sldId id="259" r:id="rId7"/>
    <p:sldId id="269" r:id="rId8"/>
    <p:sldId id="272" r:id="rId9"/>
  </p:sldIdLst>
  <p:sldSz cx="9144000" cy="6858000" type="screen4x3"/>
  <p:notesSz cx="7150100" cy="9448800"/>
  <p:defaultTextStyle>
    <a:defPPr>
      <a:defRPr lang="en-US"/>
    </a:defPPr>
    <a:lvl1pPr algn="ctr" rtl="0" eaLnBrk="0" fontAlgn="base" hangingPunct="0">
      <a:lnSpc>
        <a:spcPct val="80000"/>
      </a:lnSpc>
      <a:spcBef>
        <a:spcPct val="50000"/>
      </a:spcBef>
      <a:spcAft>
        <a:spcPct val="0"/>
      </a:spcAft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ctr" rtl="0" eaLnBrk="0" fontAlgn="base" hangingPunct="0">
      <a:lnSpc>
        <a:spcPct val="80000"/>
      </a:lnSpc>
      <a:spcBef>
        <a:spcPct val="50000"/>
      </a:spcBef>
      <a:spcAft>
        <a:spcPct val="0"/>
      </a:spcAft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ctr" rtl="0" eaLnBrk="0" fontAlgn="base" hangingPunct="0">
      <a:lnSpc>
        <a:spcPct val="80000"/>
      </a:lnSpc>
      <a:spcBef>
        <a:spcPct val="50000"/>
      </a:spcBef>
      <a:spcAft>
        <a:spcPct val="0"/>
      </a:spcAft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ctr" rtl="0" eaLnBrk="0" fontAlgn="base" hangingPunct="0">
      <a:lnSpc>
        <a:spcPct val="80000"/>
      </a:lnSpc>
      <a:spcBef>
        <a:spcPct val="50000"/>
      </a:spcBef>
      <a:spcAft>
        <a:spcPct val="0"/>
      </a:spcAft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ctr" rtl="0" eaLnBrk="0" fontAlgn="base" hangingPunct="0">
      <a:lnSpc>
        <a:spcPct val="80000"/>
      </a:lnSpc>
      <a:spcBef>
        <a:spcPct val="50000"/>
      </a:spcBef>
      <a:spcAft>
        <a:spcPct val="0"/>
      </a:spcAft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CCFF"/>
    <a:srgbClr val="FF0066"/>
    <a:srgbClr val="777777"/>
    <a:srgbClr val="99FFCC"/>
    <a:srgbClr val="CCCCFF"/>
    <a:srgbClr val="6699FF"/>
    <a:srgbClr val="FFFF99"/>
    <a:srgbClr val="66FF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529" autoAdjust="0"/>
    <p:restoredTop sz="96015" autoAdjust="0"/>
  </p:normalViewPr>
  <p:slideViewPr>
    <p:cSldViewPr snapToGrid="0">
      <p:cViewPr varScale="1">
        <p:scale>
          <a:sx n="69" d="100"/>
          <a:sy n="69" d="100"/>
        </p:scale>
        <p:origin x="-654" y="-90"/>
      </p:cViewPr>
      <p:guideLst>
        <p:guide orient="horz"/>
        <p:guide pos="5551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36868100" cy="3686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98800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51" tIns="47425" rIns="94851" bIns="47425" numCol="1" anchor="t" anchorCtr="0" compatLnSpc="1">
            <a:prstTxWarp prst="textNoShape">
              <a:avLst/>
            </a:prstTxWarp>
          </a:bodyPr>
          <a:lstStyle>
            <a:lvl1pPr algn="l" defTabSz="947738">
              <a:lnSpc>
                <a:spcPct val="100000"/>
              </a:lnSpc>
              <a:spcBef>
                <a:spcPct val="0"/>
              </a:spcBef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51300" y="0"/>
            <a:ext cx="3098800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51" tIns="47425" rIns="94851" bIns="47425" numCol="1" anchor="t" anchorCtr="0" compatLnSpc="1">
            <a:prstTxWarp prst="textNoShape">
              <a:avLst/>
            </a:prstTxWarp>
          </a:bodyPr>
          <a:lstStyle>
            <a:lvl1pPr algn="r" defTabSz="947738">
              <a:lnSpc>
                <a:spcPct val="100000"/>
              </a:lnSpc>
              <a:spcBef>
                <a:spcPct val="0"/>
              </a:spcBef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12850" y="708025"/>
            <a:ext cx="4724400" cy="35433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54088" y="4487863"/>
            <a:ext cx="5241925" cy="4252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51" tIns="47425" rIns="94851" bIns="4742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75725"/>
            <a:ext cx="3098800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51" tIns="47425" rIns="94851" bIns="47425" numCol="1" anchor="b" anchorCtr="0" compatLnSpc="1">
            <a:prstTxWarp prst="textNoShape">
              <a:avLst/>
            </a:prstTxWarp>
          </a:bodyPr>
          <a:lstStyle>
            <a:lvl1pPr algn="l" defTabSz="947738">
              <a:lnSpc>
                <a:spcPct val="100000"/>
              </a:lnSpc>
              <a:spcBef>
                <a:spcPct val="0"/>
              </a:spcBef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51300" y="8975725"/>
            <a:ext cx="3098800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51" tIns="47425" rIns="94851" bIns="47425" numCol="1" anchor="b" anchorCtr="0" compatLnSpc="1">
            <a:prstTxWarp prst="textNoShape">
              <a:avLst/>
            </a:prstTxWarp>
          </a:bodyPr>
          <a:lstStyle>
            <a:lvl1pPr algn="r" defTabSz="947738">
              <a:lnSpc>
                <a:spcPct val="100000"/>
              </a:lnSpc>
              <a:spcBef>
                <a:spcPct val="0"/>
              </a:spcBef>
              <a:defRPr sz="1200"/>
            </a:lvl1pPr>
          </a:lstStyle>
          <a:p>
            <a:pPr>
              <a:defRPr/>
            </a:pPr>
            <a:fld id="{1580CB2F-8FA7-4254-9421-B2B2E1C732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231775" indent="-230188" algn="l" rtl="0" eaLnBrk="0" fontAlgn="base" hangingPunct="0">
      <a:spcBef>
        <a:spcPct val="30000"/>
      </a:spcBef>
      <a:spcAft>
        <a:spcPct val="0"/>
      </a:spcAft>
      <a:buChar char="•"/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461963" indent="-228600" algn="l" rtl="0" eaLnBrk="0" fontAlgn="base" hangingPunct="0">
      <a:spcBef>
        <a:spcPct val="30000"/>
      </a:spcBef>
      <a:spcAft>
        <a:spcPct val="0"/>
      </a:spcAft>
      <a:buFont typeface="Verdana" pitchFamily="34" charset="0"/>
      <a:buChar char="–"/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633413" indent="-169863" algn="l" rtl="0" eaLnBrk="0" fontAlgn="base" hangingPunct="0">
      <a:spcBef>
        <a:spcPct val="30000"/>
      </a:spcBef>
      <a:spcAft>
        <a:spcPct val="0"/>
      </a:spcAft>
      <a:buFont typeface="Verdana" pitchFamily="34" charset="0"/>
      <a:buChar char="•"/>
      <a:defRPr sz="1000"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803275" indent="-168275" algn="l" rtl="0" eaLnBrk="0" fontAlgn="base" hangingPunct="0">
      <a:spcBef>
        <a:spcPct val="30000"/>
      </a:spcBef>
      <a:spcAft>
        <a:spcPct val="0"/>
      </a:spcAft>
      <a:buFont typeface="Verdana" pitchFamily="34" charset="0"/>
      <a:buChar char="–"/>
      <a:defRPr sz="1000"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89713" y="269875"/>
            <a:ext cx="208915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19088" y="269875"/>
            <a:ext cx="6118225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1325" y="1409700"/>
            <a:ext cx="4041775" cy="43465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5500" y="1409700"/>
            <a:ext cx="4043363" cy="43465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9" descr="header_LOW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6089650"/>
            <a:ext cx="9145588" cy="79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19088" y="269875"/>
            <a:ext cx="8237537" cy="88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41325" y="1409700"/>
            <a:ext cx="8237538" cy="434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91178" name="Rectangle 10"/>
          <p:cNvSpPr>
            <a:spLocks noChangeArrowheads="1"/>
          </p:cNvSpPr>
          <p:nvPr userDrawn="1"/>
        </p:nvSpPr>
        <p:spPr bwMode="auto">
          <a:xfrm>
            <a:off x="3522663" y="63817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12" tIns="45707" rIns="91412" bIns="45707" anchor="b" anchorCtr="1"/>
          <a:lstStyle/>
          <a:p>
            <a:pPr eaLnBrk="1" hangingPunct="1">
              <a:lnSpc>
                <a:spcPct val="100000"/>
              </a:lnSpc>
              <a:spcBef>
                <a:spcPct val="0"/>
              </a:spcBef>
              <a:defRPr/>
            </a:pPr>
            <a:fld id="{DB28C2A2-58B8-4D03-8045-5B032EFADA55}" type="slidenum">
              <a:rPr lang="en-US" sz="1000" b="1">
                <a:solidFill>
                  <a:schemeClr val="bg1"/>
                </a:solidFill>
                <a:latin typeface="Arial" charset="0"/>
                <a:cs typeface="Arial" charset="0"/>
              </a:rPr>
              <a:pPr eaLnBrk="1" hangingPunct="1">
                <a:lnSpc>
                  <a:spcPct val="100000"/>
                </a:lnSpc>
                <a:spcBef>
                  <a:spcPct val="0"/>
                </a:spcBef>
                <a:defRPr/>
              </a:pPr>
              <a:t>‹#›</a:t>
            </a:fld>
            <a:endParaRPr lang="en-US" sz="1000" b="1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  <p:sp>
        <p:nvSpPr>
          <p:cNvPr id="1031" name="Text Box 7"/>
          <p:cNvSpPr txBox="1">
            <a:spLocks noChangeArrowheads="1"/>
          </p:cNvSpPr>
          <p:nvPr userDrawn="1"/>
        </p:nvSpPr>
        <p:spPr bwMode="auto">
          <a:xfrm>
            <a:off x="7536600" y="6300788"/>
            <a:ext cx="1443152" cy="338554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NSF</a:t>
            </a:r>
            <a:r>
              <a:rPr lang="en-US" baseline="0" dirty="0" smtClean="0">
                <a:solidFill>
                  <a:schemeClr val="bg1"/>
                </a:solidFill>
              </a:rPr>
              <a:t> </a:t>
            </a:r>
            <a:r>
              <a:rPr lang="en-US" baseline="0" dirty="0" err="1" smtClean="0">
                <a:solidFill>
                  <a:schemeClr val="bg1"/>
                </a:solidFill>
              </a:rPr>
              <a:t>PeCS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4" r:id="rId2"/>
    <p:sldLayoutId id="2147483655" r:id="rId3"/>
    <p:sldLayoutId id="2147483656" r:id="rId4"/>
    <p:sldLayoutId id="2147483657" r:id="rId5"/>
    <p:sldLayoutId id="2147483658" r:id="rId6"/>
    <p:sldLayoutId id="2147483659" r:id="rId7"/>
    <p:sldLayoutId id="2147483660" r:id="rId8"/>
    <p:sldLayoutId id="2147483661" r:id="rId9"/>
    <p:sldLayoutId id="2147483662" r:id="rId10"/>
    <p:sldLayoutId id="2147483663" r:id="rId11"/>
  </p:sldLayoutIdLst>
  <p:transition>
    <p:fade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pitchFamily="34" charset="0"/>
        </a:defRPr>
      </a:lvl9pPr>
    </p:titleStyle>
    <p:bodyStyle>
      <a:lvl1pPr marL="225425" indent="-225425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576263" indent="-236538" algn="l" rtl="0" eaLnBrk="0" fontAlgn="base" hangingPunct="0">
        <a:spcBef>
          <a:spcPct val="20000"/>
        </a:spcBef>
        <a:spcAft>
          <a:spcPct val="0"/>
        </a:spcAft>
        <a:buFont typeface="Verdana" pitchFamily="34" charset="0"/>
        <a:buChar char="–"/>
        <a:defRPr sz="2000">
          <a:solidFill>
            <a:schemeClr val="tx1"/>
          </a:solidFill>
          <a:latin typeface="+mn-lt"/>
        </a:defRPr>
      </a:lvl2pPr>
      <a:lvl3pPr marL="914400" indent="-223838" algn="l" rtl="0" eaLnBrk="0" fontAlgn="base" hangingPunct="0">
        <a:spcBef>
          <a:spcPct val="20000"/>
        </a:spcBef>
        <a:spcAft>
          <a:spcPct val="0"/>
        </a:spcAft>
        <a:buFont typeface="Verdana" pitchFamily="34" charset="0"/>
        <a:buChar char="–"/>
        <a:defRPr sz="2400">
          <a:solidFill>
            <a:schemeClr val="tx1"/>
          </a:solidFill>
          <a:latin typeface="+mn-lt"/>
        </a:defRPr>
      </a:lvl3pPr>
      <a:lvl4pPr marL="1265238" indent="-236538" algn="l" rtl="0" eaLnBrk="0" fontAlgn="base" hangingPunct="0">
        <a:spcBef>
          <a:spcPct val="20000"/>
        </a:spcBef>
        <a:spcAft>
          <a:spcPct val="0"/>
        </a:spcAft>
        <a:buFont typeface="Verdana" pitchFamily="34" charset="0"/>
        <a:buChar char="–"/>
        <a:defRPr sz="1600">
          <a:solidFill>
            <a:schemeClr val="tx1"/>
          </a:solidFill>
          <a:latin typeface="+mn-lt"/>
        </a:defRPr>
      </a:lvl4pPr>
      <a:lvl5pPr marL="1660525" indent="-234950" algn="l" rtl="0" eaLnBrk="0" fontAlgn="base" hangingPunct="0">
        <a:spcBef>
          <a:spcPct val="20000"/>
        </a:spcBef>
        <a:spcAft>
          <a:spcPct val="0"/>
        </a:spcAft>
        <a:buFont typeface="Verdana" pitchFamily="34" charset="0"/>
        <a:buChar char="–"/>
        <a:defRPr sz="1400">
          <a:solidFill>
            <a:schemeClr val="tx1"/>
          </a:solidFill>
          <a:latin typeface="+mn-lt"/>
        </a:defRPr>
      </a:lvl5pPr>
      <a:lvl6pPr marL="2117725" indent="-234950" algn="l" rtl="0" fontAlgn="base">
        <a:spcBef>
          <a:spcPct val="20000"/>
        </a:spcBef>
        <a:spcAft>
          <a:spcPct val="0"/>
        </a:spcAft>
        <a:buFont typeface="Verdana" pitchFamily="34" charset="0"/>
        <a:buChar char="–"/>
        <a:defRPr sz="1400">
          <a:solidFill>
            <a:schemeClr val="tx1"/>
          </a:solidFill>
          <a:latin typeface="+mn-lt"/>
        </a:defRPr>
      </a:lvl6pPr>
      <a:lvl7pPr marL="2574925" indent="-234950" algn="l" rtl="0" fontAlgn="base">
        <a:spcBef>
          <a:spcPct val="20000"/>
        </a:spcBef>
        <a:spcAft>
          <a:spcPct val="0"/>
        </a:spcAft>
        <a:buFont typeface="Verdana" pitchFamily="34" charset="0"/>
        <a:buChar char="–"/>
        <a:defRPr sz="1400">
          <a:solidFill>
            <a:schemeClr val="tx1"/>
          </a:solidFill>
          <a:latin typeface="+mn-lt"/>
        </a:defRPr>
      </a:lvl7pPr>
      <a:lvl8pPr marL="3032125" indent="-234950" algn="l" rtl="0" fontAlgn="base">
        <a:spcBef>
          <a:spcPct val="20000"/>
        </a:spcBef>
        <a:spcAft>
          <a:spcPct val="0"/>
        </a:spcAft>
        <a:buFont typeface="Verdana" pitchFamily="34" charset="0"/>
        <a:buChar char="–"/>
        <a:defRPr sz="1400">
          <a:solidFill>
            <a:schemeClr val="tx1"/>
          </a:solidFill>
          <a:latin typeface="+mn-lt"/>
        </a:defRPr>
      </a:lvl8pPr>
      <a:lvl9pPr marL="3489325" indent="-234950" algn="l" rtl="0" fontAlgn="base">
        <a:spcBef>
          <a:spcPct val="20000"/>
        </a:spcBef>
        <a:spcAft>
          <a:spcPct val="0"/>
        </a:spcAft>
        <a:buFont typeface="Verdana" pitchFamily="34" charset="0"/>
        <a:buChar char="–"/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2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6052" y="2469393"/>
            <a:ext cx="7772400" cy="1500187"/>
          </a:xfrm>
        </p:spPr>
        <p:txBody>
          <a:bodyPr/>
          <a:lstStyle/>
          <a:p>
            <a:pPr algn="ctr"/>
            <a:r>
              <a:rPr lang="en-US" sz="2400" b="1" dirty="0" smtClean="0">
                <a:solidFill>
                  <a:schemeClr val="tx2"/>
                </a:solidFill>
              </a:rPr>
              <a:t/>
            </a:r>
            <a:br>
              <a:rPr lang="en-US" sz="2400" b="1" dirty="0" smtClean="0">
                <a:solidFill>
                  <a:schemeClr val="tx2"/>
                </a:solidFill>
              </a:rPr>
            </a:br>
            <a:r>
              <a:rPr lang="en-US" sz="2400" b="1" dirty="0" smtClean="0">
                <a:solidFill>
                  <a:schemeClr val="tx2"/>
                </a:solidFill>
              </a:rPr>
              <a:t/>
            </a:r>
            <a:br>
              <a:rPr lang="en-US" sz="2400" b="1" dirty="0" smtClean="0">
                <a:solidFill>
                  <a:schemeClr val="tx2"/>
                </a:solidFill>
              </a:rPr>
            </a:br>
            <a:r>
              <a:rPr lang="en-US" sz="2800" b="1" dirty="0" smtClean="0">
                <a:solidFill>
                  <a:schemeClr val="tx2"/>
                </a:solidFill>
              </a:rPr>
              <a:t>Twenty Years after Mark Weiser's Vision for Ubiquitous Computing - What Next?</a:t>
            </a:r>
          </a:p>
          <a:p>
            <a:pPr algn="ctr"/>
            <a:endParaRPr lang="en-US" sz="2800" b="1" dirty="0" smtClean="0">
              <a:solidFill>
                <a:schemeClr val="tx2"/>
              </a:solidFill>
            </a:endParaRPr>
          </a:p>
          <a:p>
            <a:pPr algn="ctr"/>
            <a:r>
              <a:rPr lang="en-US" b="1" dirty="0" smtClean="0"/>
              <a:t>Plenary Discussion: 1/27: 5.15pm – 6.15pm</a:t>
            </a:r>
          </a:p>
          <a:p>
            <a:pPr algn="ctr"/>
            <a:r>
              <a:rPr lang="en-US" sz="2400" dirty="0" smtClean="0">
                <a:solidFill>
                  <a:schemeClr val="tx2"/>
                </a:solidFill>
              </a:rPr>
              <a:t/>
            </a:r>
            <a:br>
              <a:rPr lang="en-US" sz="2400" dirty="0" smtClean="0">
                <a:solidFill>
                  <a:schemeClr val="tx2"/>
                </a:solidFill>
              </a:rPr>
            </a:br>
            <a:endParaRPr lang="en-US" sz="2400" dirty="0">
              <a:solidFill>
                <a:schemeClr val="tx2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23053" y="4241090"/>
            <a:ext cx="726307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 Facilitators:</a:t>
            </a:r>
            <a:br>
              <a:rPr lang="en-US" dirty="0" smtClean="0"/>
            </a:br>
            <a:r>
              <a:rPr lang="en-US" dirty="0" smtClean="0"/>
              <a:t>Mahadev Satyanarayanan (Carnegie Mellon University)</a:t>
            </a:r>
            <a:br>
              <a:rPr lang="en-US" dirty="0" smtClean="0"/>
            </a:br>
            <a:r>
              <a:rPr lang="en-US" dirty="0" smtClean="0"/>
              <a:t>Roy Want (Intel Labs) 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auto">
          <a:xfrm>
            <a:off x="318655" y="872835"/>
            <a:ext cx="8548254" cy="5167746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9088" y="145180"/>
            <a:ext cx="8237537" cy="889000"/>
          </a:xfrm>
        </p:spPr>
        <p:txBody>
          <a:bodyPr/>
          <a:lstStyle/>
          <a:p>
            <a:r>
              <a:rPr lang="en-US" dirty="0" smtClean="0"/>
              <a:t>Weiser’s </a:t>
            </a:r>
            <a:r>
              <a:rPr lang="en-US" dirty="0" err="1" smtClean="0"/>
              <a:t>SciAM</a:t>
            </a:r>
            <a:r>
              <a:rPr lang="en-US" dirty="0" smtClean="0"/>
              <a:t> Article Sept 1991</a:t>
            </a:r>
            <a:endParaRPr lang="en-US" dirty="0"/>
          </a:p>
        </p:txBody>
      </p:sp>
      <p:pic>
        <p:nvPicPr>
          <p:cNvPr id="1026" name="Picture 2" descr="C:\Users\rwant\Desktop\PeCS\Ubicomp Chapter Figures In Order\F3a - ParcTa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70094" y="1078677"/>
            <a:ext cx="1617023" cy="1285248"/>
          </a:xfrm>
          <a:prstGeom prst="rect">
            <a:avLst/>
          </a:prstGeom>
          <a:noFill/>
        </p:spPr>
      </p:pic>
      <p:pic>
        <p:nvPicPr>
          <p:cNvPr id="1027" name="Picture 3" descr="C:\Users\rwant\Desktop\PeCS\Ubicomp Chapter Figures In Order\F4a - ParcPad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49237" y="2424546"/>
            <a:ext cx="1413163" cy="1474432"/>
          </a:xfrm>
          <a:prstGeom prst="rect">
            <a:avLst/>
          </a:prstGeom>
          <a:noFill/>
        </p:spPr>
      </p:pic>
      <p:pic>
        <p:nvPicPr>
          <p:cNvPr id="1028" name="Picture 4" descr="C:\Users\rwant\Desktop\PeCS\Ubicomp Chapter Figures In Order\F5 - Liveboard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28015" y="3930389"/>
            <a:ext cx="1559102" cy="2099761"/>
          </a:xfrm>
          <a:prstGeom prst="rect">
            <a:avLst/>
          </a:prstGeom>
          <a:noFill/>
        </p:spPr>
      </p:pic>
      <p:pic>
        <p:nvPicPr>
          <p:cNvPr id="1031" name="Picture 7" descr="http://www.google.com/url?source=imgres&amp;ct=img&amp;q=http://images.macworld.com/images/news/graphics/133988-iphone3g.jpg&amp;sa=X&amp;ei=cM0_TY28NIT2swPe_62ZCA&amp;ved=0CAQQ8wc&amp;usg=AFQjCNGegqNC7_EjmB_wBoiUGC1n5HO3eQ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5400000">
            <a:off x="5198656" y="681325"/>
            <a:ext cx="987889" cy="1798639"/>
          </a:xfrm>
          <a:prstGeom prst="rect">
            <a:avLst/>
          </a:prstGeom>
          <a:noFill/>
        </p:spPr>
      </p:pic>
      <p:pic>
        <p:nvPicPr>
          <p:cNvPr id="1033" name="Picture 9" descr="http://www.google.com/url?source=imgres&amp;ct=img&amp;q=http://images.apple.com/ipad/ipad-video/images/apple-ipad-video-us-20100127_848x480.jpg&amp;sa=X&amp;ei=8c0_TbnBJoausAOrwL2WCA&amp;ved=0CAQQ8wc4tgE&amp;usg=AFQjCNEad3olPEduwsx53z5SrIK8X1ADfQ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959954" y="2521527"/>
            <a:ext cx="1681019" cy="1357746"/>
          </a:xfrm>
          <a:prstGeom prst="rect">
            <a:avLst/>
          </a:prstGeom>
          <a:noFill/>
        </p:spPr>
      </p:pic>
      <p:pic>
        <p:nvPicPr>
          <p:cNvPr id="1035" name="Picture 11" descr="http://www.google.com/url?source=imgres&amp;ct=img&amp;q=http://web-images.chacha.com/lg/is-lg-creating-a-smart-tv-upgrader-1-wide.jpg&amp;sa=X&amp;ei=Rc4_TeqrLYeisQPR6pikCA&amp;ved=0CAQQ8wc4YA&amp;usg=AFQjCNEGviWRrz1-R0tF8VAHrQ-1wObB0A"/>
          <p:cNvPicPr>
            <a:picLocks noChangeAspect="1" noChangeArrowheads="1"/>
          </p:cNvPicPr>
          <p:nvPr/>
        </p:nvPicPr>
        <p:blipFill>
          <a:blip r:embed="rId7" cstate="print"/>
          <a:srcRect l="23002" r="11550" b="16250"/>
          <a:stretch>
            <a:fillRect/>
          </a:stretch>
        </p:blipFill>
        <p:spPr bwMode="auto">
          <a:xfrm>
            <a:off x="4627445" y="4156369"/>
            <a:ext cx="2119745" cy="1801091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678895" y="1565567"/>
            <a:ext cx="116352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ParcTab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721070" y="3131128"/>
            <a:ext cx="11900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ParcPad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616179" y="4862950"/>
            <a:ext cx="14552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LiveBoard</a:t>
            </a:r>
            <a:endParaRPr lang="en-US" dirty="0"/>
          </a:p>
        </p:txBody>
      </p:sp>
      <p:sp>
        <p:nvSpPr>
          <p:cNvPr id="14" name="Left-Right Arrow 13"/>
          <p:cNvSpPr/>
          <p:nvPr/>
        </p:nvSpPr>
        <p:spPr bwMode="auto">
          <a:xfrm>
            <a:off x="4045539" y="1302327"/>
            <a:ext cx="1011382" cy="637309"/>
          </a:xfrm>
          <a:prstGeom prst="leftRightArrow">
            <a:avLst/>
          </a:prstGeom>
          <a:solidFill>
            <a:schemeClr val="tx2"/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5" name="Left-Right Arrow 14"/>
          <p:cNvSpPr/>
          <p:nvPr/>
        </p:nvSpPr>
        <p:spPr bwMode="auto">
          <a:xfrm>
            <a:off x="4128667" y="2881745"/>
            <a:ext cx="1011382" cy="637309"/>
          </a:xfrm>
          <a:prstGeom prst="leftRightArrow">
            <a:avLst/>
          </a:prstGeom>
          <a:solidFill>
            <a:schemeClr val="tx2"/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6" name="Left-Right Arrow 15"/>
          <p:cNvSpPr/>
          <p:nvPr/>
        </p:nvSpPr>
        <p:spPr bwMode="auto">
          <a:xfrm>
            <a:off x="4100958" y="4627425"/>
            <a:ext cx="1011382" cy="637309"/>
          </a:xfrm>
          <a:prstGeom prst="leftRightArrow">
            <a:avLst/>
          </a:prstGeom>
          <a:solidFill>
            <a:schemeClr val="tx2"/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851331" y="1371600"/>
            <a:ext cx="175881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iPhone</a:t>
            </a:r>
            <a:br>
              <a:rPr lang="en-US" dirty="0" smtClean="0"/>
            </a:br>
            <a:r>
              <a:rPr lang="en-US" dirty="0" smtClean="0"/>
              <a:t>SmartPhone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6780761" y="3047998"/>
            <a:ext cx="192764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iPad</a:t>
            </a:r>
            <a:r>
              <a:rPr lang="en-US" dirty="0" smtClean="0"/>
              <a:t> or Tablet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6980358" y="4668980"/>
            <a:ext cx="130676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SmartTV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848942" y="942104"/>
            <a:ext cx="111921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1991-4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7500841" y="983672"/>
            <a:ext cx="8386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2011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 bwMode="auto">
          <a:xfrm>
            <a:off x="248177" y="1325217"/>
            <a:ext cx="8686800" cy="4337075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History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304801" y="1868556"/>
            <a:ext cx="8659090" cy="38810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225425" marR="0" lvl="0" indent="-225425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1990:  no hardware, so PARC had to build</a:t>
            </a:r>
            <a:r>
              <a:rPr kumimoji="0" lang="en-US" sz="28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it</a:t>
            </a:r>
          </a:p>
          <a:p>
            <a:pPr marL="225425" marR="0" lvl="0" indent="-225425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25425" marR="0" lvl="0" indent="-225425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2000:</a:t>
            </a:r>
            <a:r>
              <a:rPr kumimoji="0" lang="en-US" sz="28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capable</a:t>
            </a:r>
            <a:r>
              <a:rPr kumimoji="0" lang="en-US" sz="28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en-US" sz="2800" kern="0" noProof="0" dirty="0" smtClean="0">
                <a:latin typeface="+mn-lt"/>
              </a:rPr>
              <a:t>mobile devices began to appear</a:t>
            </a:r>
          </a:p>
          <a:p>
            <a:pPr marL="225425" marR="0" lvl="0" indent="-225425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800" kern="0" noProof="0" dirty="0" smtClean="0">
              <a:latin typeface="+mn-lt"/>
            </a:endParaRPr>
          </a:p>
          <a:p>
            <a:pPr marL="225425" marR="0" lvl="0" indent="-225425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Now: </a:t>
            </a:r>
            <a:r>
              <a:rPr lang="en-US" sz="2800" kern="0" dirty="0" smtClean="0">
                <a:latin typeface="+mn-lt"/>
              </a:rPr>
              <a:t>  Lots of devices, all sizes e.g. CES 2011</a:t>
            </a:r>
            <a:br>
              <a:rPr lang="en-US" sz="2800" kern="0" dirty="0" smtClean="0">
                <a:latin typeface="+mn-lt"/>
              </a:rPr>
            </a:br>
            <a:endParaRPr lang="en-US" sz="2800" kern="0" dirty="0" smtClean="0">
              <a:latin typeface="+mn-lt"/>
            </a:endParaRPr>
          </a:p>
          <a:p>
            <a:pPr marL="225425" marR="0" lvl="0" indent="-225425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25425" marR="0" lvl="0" indent="-225425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25425" marR="0" lvl="0" indent="-225425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25425" marR="0" lvl="0" indent="-225425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25425" marR="0" lvl="0" indent="-225425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25425" marR="0" lvl="0" indent="-225425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25425" marR="0" lvl="0" indent="-225425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 bwMode="auto">
          <a:xfrm>
            <a:off x="221673" y="1351721"/>
            <a:ext cx="8686800" cy="4253949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Questions for discussion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304801" y="1330036"/>
            <a:ext cx="865909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225425" marR="0" lvl="0" indent="-225425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sng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25425" marR="0" lvl="0" indent="-225425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(1) Why is the vision so powerful? </a:t>
            </a:r>
            <a:b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(2) How might it be derailed? </a:t>
            </a:r>
            <a:b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(3) Things that were not in the vision?</a:t>
            </a:r>
          </a:p>
          <a:p>
            <a:pPr marL="225425" marR="0" lvl="0" indent="-225425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25425" lvl="0" indent="-225425" algn="l">
              <a:lnSpc>
                <a:spcPct val="100000"/>
              </a:lnSpc>
              <a:spcBef>
                <a:spcPct val="20000"/>
              </a:spcBef>
              <a:defRPr/>
            </a:pPr>
            <a:r>
              <a:rPr lang="en-US" sz="2800" u="sng" kern="0" dirty="0" smtClean="0"/>
              <a:t>15mins each</a:t>
            </a: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25425" marR="0" lvl="0" indent="-225425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25425" marR="0" lvl="0" indent="-225425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25425" marR="0" lvl="0" indent="-225425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25425" marR="0" lvl="0" indent="-225425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25425" marR="0" lvl="0" indent="-225425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25425" marR="0" lvl="0" indent="-225425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9088" y="269875"/>
            <a:ext cx="8626129" cy="889000"/>
          </a:xfrm>
        </p:spPr>
        <p:txBody>
          <a:bodyPr/>
          <a:lstStyle/>
          <a:p>
            <a:r>
              <a:rPr lang="en-US" dirty="0" smtClean="0"/>
              <a:t>(1) The Power of Weiser’s Vision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75066" y="1080656"/>
            <a:ext cx="6208857" cy="4495511"/>
          </a:xfrm>
          <a:solidFill>
            <a:schemeClr val="tx2">
              <a:lumMod val="40000"/>
              <a:lumOff val="60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>
              <a:buNone/>
            </a:pPr>
            <a:r>
              <a:rPr lang="en-US" dirty="0" smtClean="0">
                <a:solidFill>
                  <a:srgbClr val="004587"/>
                </a:solidFill>
                <a:latin typeface="LiberationSans-Regular"/>
              </a:rPr>
              <a:t> </a:t>
            </a:r>
          </a:p>
          <a:p>
            <a:pPr>
              <a:buNone/>
            </a:pPr>
            <a:r>
              <a:rPr lang="en-US" dirty="0" smtClean="0">
                <a:solidFill>
                  <a:srgbClr val="004587"/>
                </a:solidFill>
                <a:latin typeface="LiberationSans-Regular"/>
              </a:rPr>
              <a:t>  “The most profound technologies are those that disappear. They weave themselves into the fabric of every day life, until they are indistinguishable from it.”   M. Weiser, 1991</a:t>
            </a:r>
          </a:p>
          <a:p>
            <a:pPr>
              <a:buNone/>
            </a:pPr>
            <a:endParaRPr lang="en-US" dirty="0" smtClean="0">
              <a:solidFill>
                <a:srgbClr val="004587"/>
              </a:solidFill>
              <a:latin typeface="LiberationSans-Regular"/>
            </a:endParaRPr>
          </a:p>
          <a:p>
            <a:pPr>
              <a:buNone/>
            </a:pPr>
            <a:r>
              <a:rPr lang="en-US" dirty="0" smtClean="0">
                <a:solidFill>
                  <a:srgbClr val="004587"/>
                </a:solidFill>
                <a:latin typeface="LiberationSans-Regular"/>
              </a:rPr>
              <a:t>   </a:t>
            </a:r>
            <a:r>
              <a:rPr lang="en-US" b="1" dirty="0" smtClean="0">
                <a:solidFill>
                  <a:schemeClr val="tx1"/>
                </a:solidFill>
              </a:rPr>
              <a:t>This was the touchstone of Pervasive Computing work.</a:t>
            </a:r>
            <a:br>
              <a:rPr lang="en-US" b="1" dirty="0" smtClean="0">
                <a:solidFill>
                  <a:schemeClr val="tx1"/>
                </a:solidFill>
              </a:rPr>
            </a:br>
            <a:r>
              <a:rPr lang="en-US" b="1" dirty="0" smtClean="0">
                <a:solidFill>
                  <a:schemeClr val="tx1"/>
                </a:solidFill>
              </a:rPr>
              <a:t> </a:t>
            </a:r>
            <a:br>
              <a:rPr lang="en-US" b="1" dirty="0" smtClean="0">
                <a:solidFill>
                  <a:schemeClr val="tx1"/>
                </a:solidFill>
              </a:rPr>
            </a:br>
            <a:r>
              <a:rPr lang="en-US" b="1" dirty="0" smtClean="0">
                <a:solidFill>
                  <a:schemeClr val="tx1"/>
                </a:solidFill>
              </a:rPr>
              <a:t>Why has this vision been so powerful &amp; influential? (15 mins).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</p:txBody>
      </p:sp>
      <p:pic>
        <p:nvPicPr>
          <p:cNvPr id="5" name="Picture 2" descr="http://www.google.com/url?source=imgres&amp;ct=img&amp;q=http://www2.parc.com/csl/members/weiser/mw-portrait1.jpg&amp;sa=X&amp;ei=sNY_Tf2UGJHQsAPprsWZCA&amp;ved=0CAQQ8wc&amp;usg=AFQjCNFfGJpar6B7qYj8Xt6NErwuTdbyz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22629" y="1538420"/>
            <a:ext cx="2185844" cy="3144757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2520" y="269875"/>
            <a:ext cx="8824912" cy="889000"/>
          </a:xfrm>
        </p:spPr>
        <p:txBody>
          <a:bodyPr/>
          <a:lstStyle/>
          <a:p>
            <a:r>
              <a:rPr lang="en-US" dirty="0" smtClean="0"/>
              <a:t>(2)Things that might derail the vision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907" y="1853047"/>
            <a:ext cx="8237538" cy="3383972"/>
          </a:xfrm>
        </p:spPr>
        <p:txBody>
          <a:bodyPr/>
          <a:lstStyle/>
          <a:p>
            <a:pPr marL="457200" indent="-457200"/>
            <a:r>
              <a:rPr lang="en-US" dirty="0" smtClean="0"/>
              <a:t>Mark Weiser’s vision: </a:t>
            </a:r>
            <a:br>
              <a:rPr lang="en-US" dirty="0" smtClean="0"/>
            </a:br>
            <a:r>
              <a:rPr lang="en-US" dirty="0" smtClean="0"/>
              <a:t>-Pop-ups &amp; ads rule our devices</a:t>
            </a:r>
            <a:br>
              <a:rPr lang="en-US" dirty="0" smtClean="0"/>
            </a:br>
            <a:endParaRPr lang="en-US" dirty="0" smtClean="0"/>
          </a:p>
          <a:p>
            <a:pPr marL="457200" indent="-457200"/>
            <a:r>
              <a:rPr lang="en-US" dirty="0" smtClean="0"/>
              <a:t>Tower of Babel Problem</a:t>
            </a:r>
            <a:br>
              <a:rPr lang="en-US" dirty="0" smtClean="0"/>
            </a:br>
            <a:r>
              <a:rPr lang="en-US" dirty="0" smtClean="0"/>
              <a:t>-So many standards to chose from</a:t>
            </a:r>
          </a:p>
          <a:p>
            <a:pPr marL="457200" indent="-457200"/>
            <a:endParaRPr lang="en-US" dirty="0" smtClean="0"/>
          </a:p>
          <a:p>
            <a:pPr marL="457200" indent="-457200"/>
            <a:r>
              <a:rPr lang="en-US" dirty="0" smtClean="0"/>
              <a:t>Privacy and Security Environment</a:t>
            </a:r>
            <a:br>
              <a:rPr lang="en-US" dirty="0" smtClean="0"/>
            </a:br>
            <a:r>
              <a:rPr lang="en-US" dirty="0" smtClean="0"/>
              <a:t>-Viruses and malware pervade everything</a:t>
            </a:r>
          </a:p>
          <a:p>
            <a:pPr marL="457200" indent="-457200">
              <a:buNone/>
            </a:pPr>
            <a:endParaRPr lang="en-US" dirty="0" smtClean="0"/>
          </a:p>
          <a:p>
            <a:pPr marL="457200" indent="-457200">
              <a:buNone/>
            </a:pPr>
            <a:r>
              <a:rPr lang="en-US" b="1" dirty="0" smtClean="0"/>
              <a:t>(15 mins)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pic>
        <p:nvPicPr>
          <p:cNvPr id="4" name="Picture 5" descr="C:\Users\rwant\Desktop\PeCS\Ubicomp Chapter Figures In Order\F14a mediacup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98025" y="2313709"/>
            <a:ext cx="1517722" cy="1895299"/>
          </a:xfrm>
          <a:prstGeom prst="rect">
            <a:avLst/>
          </a:prstGeom>
          <a:noFill/>
        </p:spPr>
      </p:pic>
      <p:sp>
        <p:nvSpPr>
          <p:cNvPr id="5" name="Oval Callout 4"/>
          <p:cNvSpPr/>
          <p:nvPr/>
        </p:nvSpPr>
        <p:spPr bwMode="auto">
          <a:xfrm>
            <a:off x="6636327" y="1205345"/>
            <a:ext cx="2064327" cy="1137328"/>
          </a:xfrm>
          <a:prstGeom prst="wedgeEllipseCallout">
            <a:avLst/>
          </a:prstGeom>
          <a:solidFill>
            <a:schemeClr val="tx2"/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Verdana" pitchFamily="34" charset="0"/>
              </a:rPr>
              <a:t>Who cares</a:t>
            </a:r>
            <a:r>
              <a:rPr kumimoji="0" lang="en-US" sz="16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Verdana" pitchFamily="34" charset="0"/>
              </a:rPr>
              <a:t> how hot? Just Buy Starbucks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Verdana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248" y="269875"/>
            <a:ext cx="8935752" cy="889000"/>
          </a:xfrm>
        </p:spPr>
        <p:txBody>
          <a:bodyPr/>
          <a:lstStyle/>
          <a:p>
            <a:r>
              <a:rPr lang="en-US" dirty="0" smtClean="0"/>
              <a:t>(3) Things that Weiser didn’t Prophesy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41325" y="1409700"/>
            <a:ext cx="8237538" cy="4346575"/>
          </a:xfrm>
        </p:spPr>
        <p:txBody>
          <a:bodyPr/>
          <a:lstStyle/>
          <a:p>
            <a:r>
              <a:rPr lang="en-US" dirty="0" smtClean="0"/>
              <a:t> World-Wide Web 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 Crowd sourcing 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 Social networking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/>
              <a:t>How should the vision  be modulated to take these  capabilities into account?</a:t>
            </a:r>
            <a:br>
              <a:rPr lang="en-US" dirty="0" smtClean="0"/>
            </a:br>
            <a:r>
              <a:rPr lang="en-US" dirty="0" smtClean="0">
                <a:solidFill>
                  <a:srgbClr val="FF0000"/>
                </a:solidFill>
              </a:rPr>
              <a:t>What else was missed?</a:t>
            </a:r>
          </a:p>
          <a:p>
            <a:pPr algn="ctr">
              <a:buNone/>
            </a:pPr>
            <a:r>
              <a:rPr lang="en-US" dirty="0" smtClean="0"/>
              <a:t>(</a:t>
            </a:r>
            <a:r>
              <a:rPr lang="en-US" b="1" dirty="0" smtClean="0"/>
              <a:t>15 mins</a:t>
            </a:r>
            <a:r>
              <a:rPr lang="en-US" dirty="0" smtClean="0"/>
              <a:t>)</a:t>
            </a:r>
          </a:p>
        </p:txBody>
      </p:sp>
      <p:pic>
        <p:nvPicPr>
          <p:cNvPr id="7170" name="Picture 2" descr="http://www.google.com/url?source=imgres&amp;ct=img&amp;q=http://static.technorati.com/10/09/17/18465/Facebook-icon.png&amp;sa=X&amp;ei=YdM_TaL5FJPksQPH8tScCA&amp;ved=0CAQQ8wc&amp;usg=AFQjCNFa0PHWJGMv8SIxyT05EkT3QLmAM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17974" y="2992582"/>
            <a:ext cx="1108220" cy="1108221"/>
          </a:xfrm>
          <a:prstGeom prst="rect">
            <a:avLst/>
          </a:prstGeom>
          <a:noFill/>
        </p:spPr>
      </p:pic>
      <p:pic>
        <p:nvPicPr>
          <p:cNvPr id="7172" name="Picture 4" descr="http://www.google.com/url?source=imgres&amp;ct=img&amp;q=http://www.commonsensewithmoney.com/wp-content/uploads/2009/12/World-Wide-Web.jpg&amp;sa=X&amp;ei=kdM_Tab6ApO-sQO37_mdCA&amp;ved=0CAQQ8wc&amp;usg=AFQjCNGg8qm9k7uHeGFYLIQ-9v4IuKL1xQ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43901" y="818859"/>
            <a:ext cx="1922607" cy="1922607"/>
          </a:xfrm>
          <a:prstGeom prst="rect">
            <a:avLst/>
          </a:prstGeom>
          <a:noFill/>
        </p:spPr>
      </p:pic>
      <p:pic>
        <p:nvPicPr>
          <p:cNvPr id="7174" name="Picture 6" descr="http://www.google.com/url?source=imgres&amp;ct=img&amp;q=http://www.greenbookblog.org/wp-content/uploads/2010/11/crowd-sourcing.jpg&amp;sa=X&amp;ei=I9Q_TdKsI4nmsQO2n4ihCA&amp;ved=0CAQQ8wc4DA&amp;usg=AFQjCNG7TWkmr9Eq-RKe_fJoGUV2lGpy8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971879" y="1759527"/>
            <a:ext cx="2882778" cy="1856509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9088" y="2668519"/>
            <a:ext cx="8237537" cy="889000"/>
          </a:xfrm>
        </p:spPr>
        <p:txBody>
          <a:bodyPr/>
          <a:lstStyle/>
          <a:p>
            <a:pPr algn="ctr"/>
            <a:r>
              <a:rPr lang="en-US" dirty="0" smtClean="0"/>
              <a:t>BACK UP</a:t>
            </a:r>
            <a:endParaRPr lang="en-US" dirty="0"/>
          </a:p>
        </p:txBody>
      </p:sp>
    </p:spTree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2_white_intel_only">
  <a:themeElements>
    <a:clrScheme name="2_white_intel_only 8">
      <a:dk1>
        <a:srgbClr val="000000"/>
      </a:dk1>
      <a:lt1>
        <a:srgbClr val="FFFFFF"/>
      </a:lt1>
      <a:dk2>
        <a:srgbClr val="0860A8"/>
      </a:dk2>
      <a:lt2>
        <a:srgbClr val="808080"/>
      </a:lt2>
      <a:accent1>
        <a:srgbClr val="FF5C00"/>
      </a:accent1>
      <a:accent2>
        <a:srgbClr val="FDB605"/>
      </a:accent2>
      <a:accent3>
        <a:srgbClr val="FFFFFF"/>
      </a:accent3>
      <a:accent4>
        <a:srgbClr val="000000"/>
      </a:accent4>
      <a:accent5>
        <a:srgbClr val="FFB5AA"/>
      </a:accent5>
      <a:accent6>
        <a:srgbClr val="E5A504"/>
      </a:accent6>
      <a:hlink>
        <a:srgbClr val="AA014C"/>
      </a:hlink>
      <a:folHlink>
        <a:srgbClr val="379900"/>
      </a:folHlink>
    </a:clrScheme>
    <a:fontScheme name="2_white_intel_only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tx2"/>
        </a:solidFill>
        <a:ln w="1905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8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tx2"/>
        </a:solidFill>
        <a:ln w="1905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8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2_white_intel_only 1">
        <a:dk1>
          <a:srgbClr val="111111"/>
        </a:dk1>
        <a:lt1>
          <a:srgbClr val="FFFFFF"/>
        </a:lt1>
        <a:dk2>
          <a:srgbClr val="087EB9"/>
        </a:dk2>
        <a:lt2>
          <a:srgbClr val="0860A8"/>
        </a:lt2>
        <a:accent1>
          <a:srgbClr val="FF5C00"/>
        </a:accent1>
        <a:accent2>
          <a:srgbClr val="FDB605"/>
        </a:accent2>
        <a:accent3>
          <a:srgbClr val="FFFFFF"/>
        </a:accent3>
        <a:accent4>
          <a:srgbClr val="0D0D0D"/>
        </a:accent4>
        <a:accent5>
          <a:srgbClr val="FFB5AA"/>
        </a:accent5>
        <a:accent6>
          <a:srgbClr val="E5A504"/>
        </a:accent6>
        <a:hlink>
          <a:srgbClr val="CCECFF"/>
        </a:hlink>
        <a:folHlink>
          <a:srgbClr val="37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white_intel_only 2">
        <a:dk1>
          <a:srgbClr val="111111"/>
        </a:dk1>
        <a:lt1>
          <a:srgbClr val="FFFFFF"/>
        </a:lt1>
        <a:dk2>
          <a:srgbClr val="087EB9"/>
        </a:dk2>
        <a:lt2>
          <a:srgbClr val="0860A8"/>
        </a:lt2>
        <a:accent1>
          <a:srgbClr val="FF5C00"/>
        </a:accent1>
        <a:accent2>
          <a:srgbClr val="FDB605"/>
        </a:accent2>
        <a:accent3>
          <a:srgbClr val="FFFFFF"/>
        </a:accent3>
        <a:accent4>
          <a:srgbClr val="0D0D0D"/>
        </a:accent4>
        <a:accent5>
          <a:srgbClr val="FFB5AA"/>
        </a:accent5>
        <a:accent6>
          <a:srgbClr val="E5A504"/>
        </a:accent6>
        <a:hlink>
          <a:srgbClr val="0066FF"/>
        </a:hlink>
        <a:folHlink>
          <a:srgbClr val="37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white_intel_only 3">
        <a:dk1>
          <a:srgbClr val="111111"/>
        </a:dk1>
        <a:lt1>
          <a:srgbClr val="FFFFFF"/>
        </a:lt1>
        <a:dk2>
          <a:srgbClr val="0860A8"/>
        </a:dk2>
        <a:lt2>
          <a:srgbClr val="777777"/>
        </a:lt2>
        <a:accent1>
          <a:srgbClr val="FF5C00"/>
        </a:accent1>
        <a:accent2>
          <a:srgbClr val="FDB605"/>
        </a:accent2>
        <a:accent3>
          <a:srgbClr val="FFFFFF"/>
        </a:accent3>
        <a:accent4>
          <a:srgbClr val="0D0D0D"/>
        </a:accent4>
        <a:accent5>
          <a:srgbClr val="FFB5AA"/>
        </a:accent5>
        <a:accent6>
          <a:srgbClr val="E5A504"/>
        </a:accent6>
        <a:hlink>
          <a:srgbClr val="C7015B"/>
        </a:hlink>
        <a:folHlink>
          <a:srgbClr val="37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white_intel_only 4">
        <a:dk1>
          <a:srgbClr val="333333"/>
        </a:dk1>
        <a:lt1>
          <a:srgbClr val="FFFFFF"/>
        </a:lt1>
        <a:dk2>
          <a:srgbClr val="0860A8"/>
        </a:dk2>
        <a:lt2>
          <a:srgbClr val="000000"/>
        </a:lt2>
        <a:accent1>
          <a:srgbClr val="FF5C00"/>
        </a:accent1>
        <a:accent2>
          <a:srgbClr val="FDB605"/>
        </a:accent2>
        <a:accent3>
          <a:srgbClr val="FFFFFF"/>
        </a:accent3>
        <a:accent4>
          <a:srgbClr val="2A2A2A"/>
        </a:accent4>
        <a:accent5>
          <a:srgbClr val="FFB5AA"/>
        </a:accent5>
        <a:accent6>
          <a:srgbClr val="E5A504"/>
        </a:accent6>
        <a:hlink>
          <a:srgbClr val="C7015B"/>
        </a:hlink>
        <a:folHlink>
          <a:srgbClr val="37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white_intel_only 5">
        <a:dk1>
          <a:srgbClr val="080808"/>
        </a:dk1>
        <a:lt1>
          <a:srgbClr val="FFFFFF"/>
        </a:lt1>
        <a:dk2>
          <a:srgbClr val="0860A8"/>
        </a:dk2>
        <a:lt2>
          <a:srgbClr val="0860A8"/>
        </a:lt2>
        <a:accent1>
          <a:srgbClr val="FF5C00"/>
        </a:accent1>
        <a:accent2>
          <a:srgbClr val="FDB605"/>
        </a:accent2>
        <a:accent3>
          <a:srgbClr val="FFFFFF"/>
        </a:accent3>
        <a:accent4>
          <a:srgbClr val="060606"/>
        </a:accent4>
        <a:accent5>
          <a:srgbClr val="FFB5AA"/>
        </a:accent5>
        <a:accent6>
          <a:srgbClr val="E5A504"/>
        </a:accent6>
        <a:hlink>
          <a:srgbClr val="C7015B"/>
        </a:hlink>
        <a:folHlink>
          <a:srgbClr val="37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white_intel_only 6">
        <a:dk1>
          <a:srgbClr val="000000"/>
        </a:dk1>
        <a:lt1>
          <a:srgbClr val="FFFFFF"/>
        </a:lt1>
        <a:dk2>
          <a:srgbClr val="0860A8"/>
        </a:dk2>
        <a:lt2>
          <a:srgbClr val="0860A8"/>
        </a:lt2>
        <a:accent1>
          <a:srgbClr val="FF5C00"/>
        </a:accent1>
        <a:accent2>
          <a:srgbClr val="FDB605"/>
        </a:accent2>
        <a:accent3>
          <a:srgbClr val="FFFFFF"/>
        </a:accent3>
        <a:accent4>
          <a:srgbClr val="000000"/>
        </a:accent4>
        <a:accent5>
          <a:srgbClr val="FFB5AA"/>
        </a:accent5>
        <a:accent6>
          <a:srgbClr val="E5A504"/>
        </a:accent6>
        <a:hlink>
          <a:srgbClr val="C7015B"/>
        </a:hlink>
        <a:folHlink>
          <a:srgbClr val="37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white_intel_only 7">
        <a:dk1>
          <a:srgbClr val="000000"/>
        </a:dk1>
        <a:lt1>
          <a:srgbClr val="FFFFFF"/>
        </a:lt1>
        <a:dk2>
          <a:srgbClr val="0860A8"/>
        </a:dk2>
        <a:lt2>
          <a:srgbClr val="0860A8"/>
        </a:lt2>
        <a:accent1>
          <a:srgbClr val="FF5C00"/>
        </a:accent1>
        <a:accent2>
          <a:srgbClr val="FDB605"/>
        </a:accent2>
        <a:accent3>
          <a:srgbClr val="FFFFFF"/>
        </a:accent3>
        <a:accent4>
          <a:srgbClr val="000000"/>
        </a:accent4>
        <a:accent5>
          <a:srgbClr val="FFB5AA"/>
        </a:accent5>
        <a:accent6>
          <a:srgbClr val="E5A504"/>
        </a:accent6>
        <a:hlink>
          <a:srgbClr val="AA014C"/>
        </a:hlink>
        <a:folHlink>
          <a:srgbClr val="37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white_intel_only 8">
        <a:dk1>
          <a:srgbClr val="000000"/>
        </a:dk1>
        <a:lt1>
          <a:srgbClr val="FFFFFF"/>
        </a:lt1>
        <a:dk2>
          <a:srgbClr val="0860A8"/>
        </a:dk2>
        <a:lt2>
          <a:srgbClr val="808080"/>
        </a:lt2>
        <a:accent1>
          <a:srgbClr val="FF5C00"/>
        </a:accent1>
        <a:accent2>
          <a:srgbClr val="FDB605"/>
        </a:accent2>
        <a:accent3>
          <a:srgbClr val="FFFFFF"/>
        </a:accent3>
        <a:accent4>
          <a:srgbClr val="000000"/>
        </a:accent4>
        <a:accent5>
          <a:srgbClr val="FFB5AA"/>
        </a:accent5>
        <a:accent6>
          <a:srgbClr val="E5A504"/>
        </a:accent6>
        <a:hlink>
          <a:srgbClr val="AA014C"/>
        </a:hlink>
        <a:folHlink>
          <a:srgbClr val="37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31101</TotalTime>
  <Words>146</Words>
  <Application>Microsoft Office PowerPoint</Application>
  <PresentationFormat>On-screen Show (4:3)</PresentationFormat>
  <Paragraphs>58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2_white_intel_only</vt:lpstr>
      <vt:lpstr>Slide 1</vt:lpstr>
      <vt:lpstr>Weiser’s SciAM Article Sept 1991</vt:lpstr>
      <vt:lpstr>History</vt:lpstr>
      <vt:lpstr>Questions for discussion</vt:lpstr>
      <vt:lpstr>(1) The Power of Weiser’s Vision </vt:lpstr>
      <vt:lpstr>(2)Things that might derail the vision</vt:lpstr>
      <vt:lpstr>(3) Things that Weiser didn’t Prophesy</vt:lpstr>
      <vt:lpstr>BACK UP</vt:lpstr>
    </vt:vector>
  </TitlesOfParts>
  <Company>Intel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Composition &amp; CSLL</dc:title>
  <dc:creator>Roy Want</dc:creator>
  <dc:description>Intel IDF - Fall 2008</dc:description>
  <cp:lastModifiedBy>rwant</cp:lastModifiedBy>
  <cp:revision>713</cp:revision>
  <dcterms:created xsi:type="dcterms:W3CDTF">2006-01-03T03:33:43Z</dcterms:created>
  <dcterms:modified xsi:type="dcterms:W3CDTF">2011-02-01T16:37:10Z</dcterms:modified>
</cp:coreProperties>
</file>